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83" r:id="rId2"/>
    <p:sldId id="398" r:id="rId3"/>
    <p:sldId id="396" r:id="rId4"/>
    <p:sldId id="397" r:id="rId5"/>
    <p:sldId id="400" r:id="rId6"/>
    <p:sldId id="389" r:id="rId7"/>
    <p:sldId id="394" r:id="rId8"/>
    <p:sldId id="401" r:id="rId9"/>
    <p:sldId id="395" r:id="rId10"/>
    <p:sldId id="373" r:id="rId11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EE8"/>
    <a:srgbClr val="FF3399"/>
    <a:srgbClr val="6ACEF2"/>
    <a:srgbClr val="DFE8F1"/>
    <a:srgbClr val="B9E8F9"/>
    <a:srgbClr val="FFFFFF"/>
    <a:srgbClr val="FF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1" autoAdjust="0"/>
    <p:restoredTop sz="96525" autoAdjust="0"/>
  </p:normalViewPr>
  <p:slideViewPr>
    <p:cSldViewPr>
      <p:cViewPr varScale="1">
        <p:scale>
          <a:sx n="83" d="100"/>
          <a:sy n="83" d="100"/>
        </p:scale>
        <p:origin x="4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ДЮСШ, СДЮСШОР, ЦСП</a:t>
            </a:r>
            <a:endParaRPr lang="ru-RU" sz="1600" dirty="0"/>
          </a:p>
        </c:rich>
      </c:tx>
      <c:layout>
        <c:manualLayout>
          <c:xMode val="edge"/>
          <c:yMode val="edge"/>
          <c:x val="0.17727737203826294"/>
          <c:y val="2.21526181661934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56250533992693"/>
          <c:y val="0.26927234172942766"/>
          <c:w val="0.7795138188765135"/>
          <c:h val="0.544836375878182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ДЮСШ и СДЮСШОР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tx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2725703759650315"/>
                  <c:y val="-0.111822026679659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6A32798-223D-416F-9A99-54DB89BCE36A}" type="VALUE">
                      <a:rPr lang="ru-RU" sz="1600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600" dirty="0" smtClean="0"/>
                      <a:t> учреждения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1423650151910238"/>
                      <c:h val="0.1272048686919547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7087766184677743E-7"/>
                  <c:y val="4.01927568497232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E03BC0F-7E50-4437-BACC-F7668B71EF64}" type="VALUE">
                      <a:rPr lang="ru-RU" sz="1600" b="0" smtClean="0"/>
                      <a:pPr algn="l">
                        <a:defRPr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600" b="0" dirty="0" smtClean="0"/>
                      <a:t>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2100735799211906"/>
                      <c:h val="0.1235127656642558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3791638614250518"/>
                  <c:y val="-2.74329069293506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23DEA9F-1801-4CF4-AC59-4D387848A13C}" type="VALUE">
                      <a:rPr lang="ru-RU" sz="1600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600" dirty="0" smtClean="0"/>
                      <a:t> учреждение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5840051673404945"/>
                      <c:h val="9.5108573993523987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ДЮСШ</c:v>
                </c:pt>
                <c:pt idx="1">
                  <c:v>СДЮСШОР и СШОР</c:v>
                </c:pt>
                <c:pt idx="2">
                  <c:v>ЦСП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12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90728926100424E-2"/>
          <c:y val="0.15246050900201433"/>
          <c:w val="0.90568896600141369"/>
          <c:h val="0.681798126633115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численности спортсменов прошедших медицинское обследование</c:v>
                </c:pt>
              </c:strCache>
            </c:strRef>
          </c:tx>
          <c:spPr>
            <a:ln w="28544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12182</c:v>
                </c:pt>
                <c:pt idx="1">
                  <c:v>11883</c:v>
                </c:pt>
                <c:pt idx="2">
                  <c:v>5763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931552"/>
        <c:axId val="178934688"/>
      </c:lineChart>
      <c:catAx>
        <c:axId val="17893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4688"/>
        <c:crosses val="autoZero"/>
        <c:auto val="1"/>
        <c:lblAlgn val="ctr"/>
        <c:lblOffset val="100"/>
        <c:noMultiLvlLbl val="0"/>
      </c:catAx>
      <c:valAx>
        <c:axId val="178934688"/>
        <c:scaling>
          <c:orientation val="minMax"/>
        </c:scaling>
        <c:delete val="0"/>
        <c:axPos val="l"/>
        <c:majorGridlines>
          <c:spPr>
            <a:ln w="951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1552"/>
        <c:crosses val="autoZero"/>
        <c:crossBetween val="between"/>
      </c:valAx>
      <c:spPr>
        <a:noFill/>
        <a:ln w="25373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10"/>
                <c:pt idx="0">
                  <c:v>Ловозерский р-он</c:v>
                </c:pt>
                <c:pt idx="1">
                  <c:v>Кандалакшский р-он</c:v>
                </c:pt>
                <c:pt idx="2">
                  <c:v>Оленегорск</c:v>
                </c:pt>
                <c:pt idx="3">
                  <c:v>Александровск</c:v>
                </c:pt>
                <c:pt idx="4">
                  <c:v>Мурманск</c:v>
                </c:pt>
                <c:pt idx="5">
                  <c:v>Кировск</c:v>
                </c:pt>
                <c:pt idx="6">
                  <c:v>Мончегорск</c:v>
                </c:pt>
                <c:pt idx="7">
                  <c:v>Полярные Зори</c:v>
                </c:pt>
                <c:pt idx="8">
                  <c:v>Североморск</c:v>
                </c:pt>
                <c:pt idx="9">
                  <c:v>Апатиты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692</c:v>
                </c:pt>
                <c:pt idx="3">
                  <c:v>454</c:v>
                </c:pt>
                <c:pt idx="4">
                  <c:v>8635.1</c:v>
                </c:pt>
                <c:pt idx="5">
                  <c:v>81</c:v>
                </c:pt>
                <c:pt idx="6">
                  <c:v>210</c:v>
                </c:pt>
                <c:pt idx="7">
                  <c:v>0</c:v>
                </c:pt>
                <c:pt idx="8">
                  <c:v>181.4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10"/>
                <c:pt idx="0">
                  <c:v>Ловозерский р-он</c:v>
                </c:pt>
                <c:pt idx="1">
                  <c:v>Кандалакшский р-он</c:v>
                </c:pt>
                <c:pt idx="2">
                  <c:v>Оленегорск</c:v>
                </c:pt>
                <c:pt idx="3">
                  <c:v>Александровск</c:v>
                </c:pt>
                <c:pt idx="4">
                  <c:v>Мурманск</c:v>
                </c:pt>
                <c:pt idx="5">
                  <c:v>Кировск</c:v>
                </c:pt>
                <c:pt idx="6">
                  <c:v>Мончегорск</c:v>
                </c:pt>
                <c:pt idx="7">
                  <c:v>Полярные Зори</c:v>
                </c:pt>
                <c:pt idx="8">
                  <c:v>Североморск</c:v>
                </c:pt>
                <c:pt idx="9">
                  <c:v>Апатиты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352.7</c:v>
                </c:pt>
                <c:pt idx="1">
                  <c:v>280</c:v>
                </c:pt>
                <c:pt idx="2">
                  <c:v>720</c:v>
                </c:pt>
                <c:pt idx="3">
                  <c:v>702.6</c:v>
                </c:pt>
                <c:pt idx="4">
                  <c:v>10715</c:v>
                </c:pt>
                <c:pt idx="5">
                  <c:v>824.6</c:v>
                </c:pt>
                <c:pt idx="6">
                  <c:v>0</c:v>
                </c:pt>
                <c:pt idx="7">
                  <c:v>320</c:v>
                </c:pt>
                <c:pt idx="8">
                  <c:v>70</c:v>
                </c:pt>
                <c:pt idx="9">
                  <c:v>3739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8930768"/>
        <c:axId val="178928808"/>
        <c:axId val="0"/>
      </c:bar3DChart>
      <c:catAx>
        <c:axId val="17893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28808"/>
        <c:crosses val="autoZero"/>
        <c:auto val="1"/>
        <c:lblAlgn val="ctr"/>
        <c:lblOffset val="100"/>
        <c:noMultiLvlLbl val="0"/>
      </c:catAx>
      <c:valAx>
        <c:axId val="178928808"/>
        <c:scaling>
          <c:orientation val="minMax"/>
        </c:scaling>
        <c:delete val="0"/>
        <c:axPos val="l"/>
        <c:majorGridlines>
          <c:spPr>
            <a:ln w="951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30768"/>
        <c:crosses val="autoZero"/>
        <c:crossBetween val="between"/>
      </c:valAx>
      <c:spPr>
        <a:noFill/>
        <a:ln w="25368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80956547098291E-2"/>
          <c:y val="0.11543650793650798"/>
          <c:w val="0.9138560804899386"/>
          <c:h val="0.7096691038620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6ACEF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-1.9111504919470247E-3"/>
                  <c:y val="1.01400448741972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="1" baseline="0">
                        <a:solidFill>
                          <a:schemeClr val="tx1"/>
                        </a:solidFill>
                      </a:rPr>
                      <a:t>19 527,4 тыс.руб</a:t>
                    </a:r>
                    <a:r>
                      <a:rPr lang="ru-RU" sz="1600" baseline="0">
                        <a:solidFill>
                          <a:schemeClr val="tx1"/>
                        </a:solidFill>
                      </a:rPr>
                      <a:t>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2.7184330458802715E-3"/>
                  <c:y val="4.187636759859953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="1" baseline="0">
                        <a:solidFill>
                          <a:schemeClr val="tx1"/>
                        </a:solidFill>
                      </a:rPr>
                      <a:t>29 488,5 тыс.руб.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927632"/>
        <c:axId val="178929200"/>
      </c:barChart>
      <c:catAx>
        <c:axId val="178927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8929200"/>
        <c:crosses val="autoZero"/>
        <c:auto val="1"/>
        <c:lblAlgn val="ctr"/>
        <c:lblOffset val="100"/>
        <c:noMultiLvlLbl val="0"/>
      </c:catAx>
      <c:valAx>
        <c:axId val="178929200"/>
        <c:scaling>
          <c:orientation val="minMax"/>
        </c:scaling>
        <c:delete val="0"/>
        <c:axPos val="l"/>
        <c:majorGridlines>
          <c:spPr>
            <a:ln w="950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927632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cap="all" baseline="0" dirty="0" smtClean="0">
                <a:solidFill>
                  <a:schemeClr val="tx1"/>
                </a:solidFill>
              </a:rPr>
              <a:t>Учреждения в </a:t>
            </a:r>
            <a:r>
              <a:rPr lang="ru-RU" sz="1600" cap="all" baseline="0" dirty="0">
                <a:solidFill>
                  <a:schemeClr val="tx1"/>
                </a:solidFill>
              </a:rPr>
              <a:t>разрезе ведомств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709049523597907"/>
          <c:y val="0.28559200574423943"/>
          <c:w val="0.78261608498526614"/>
          <c:h val="0.496747863648102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разрезе ведомств</c:v>
                </c:pt>
              </c:strCache>
            </c:strRef>
          </c:tx>
          <c:spPr>
            <a:solidFill>
              <a:srgbClr val="FF3399"/>
            </a:solidFill>
          </c:spPr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33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1.3477338496781551E-3"/>
                  <c:y val="2.132038041395986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85A0AF-F9E8-40CC-9791-CB9A84710BBD}" type="VALUE">
                      <a:rPr lang="ru-RU" sz="1600" baseline="0" smtClean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2631156062024853"/>
                      <c:h val="0.1078126197307813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7007038900439633"/>
                  <c:y val="-8.05391184408817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28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2526802577491394"/>
                      <c:h val="9.770911557443813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3927334793488547"/>
                  <c:y val="3.459400090250403E-2"/>
                </c:manualLayout>
              </c:layout>
              <c:tx>
                <c:rich>
                  <a:bodyPr/>
                  <a:lstStyle/>
                  <a:p>
                    <a:fld id="{24DB03F8-82A8-485A-B344-AF6CC8F93A22}" type="VALUE">
                      <a:rPr lang="ru-RU" sz="1600" smtClean="0"/>
                      <a:pPr/>
                      <a:t>[ЗНАЧЕНИЕ]</a:t>
                    </a:fld>
                    <a:r>
                      <a:rPr lang="ru-RU" sz="1600" dirty="0" smtClean="0"/>
                      <a:t> учреждение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725017326117204"/>
                      <c:h val="0.1596001736894534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СПОРТ</c:v>
                </c:pt>
                <c:pt idx="1">
                  <c:v>ОБРАЗОВАНИЕ</c:v>
                </c:pt>
                <c:pt idx="2">
                  <c:v>ДРУГИЕ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25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cap="all" baseline="0" dirty="0" smtClean="0">
                <a:solidFill>
                  <a:schemeClr val="tx1"/>
                </a:solidFill>
              </a:rPr>
              <a:t>Региональные и муниципальные учреждения</a:t>
            </a:r>
            <a:endParaRPr lang="ru-RU" sz="1600" cap="all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23305777458293"/>
          <c:y val="0.2021368625866494"/>
          <c:w val="0.89876694222541709"/>
          <c:h val="0.721765728938357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8AEE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6.5571412422173014E-2"/>
                  <c:y val="5.09908108193513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4BEA22F-B28B-4086-A959-F6EE7E56DB4D}" type="VALUE">
                      <a:rPr lang="ru-RU" sz="1600" baseline="0" smtClean="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1454147294461383"/>
                      <c:h val="0.1236256294848325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7609015756704425"/>
                  <c:y val="-0.240122082248922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E2DE87-C527-4724-842B-A61FD358D226}" type="VALUE">
                      <a:rPr lang="ru-RU" sz="1600" baseline="0" smtClean="0">
                        <a:solidFill>
                          <a:schemeClr val="tx1"/>
                        </a:solidFill>
                      </a:rPr>
                      <a:pPr algn="l">
                        <a:defRPr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9129308745608644"/>
                      <c:h val="0.1137714126418386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Регион</c:v>
                </c:pt>
                <c:pt idx="1">
                  <c:v>Муниципалитеты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ysClr val="windowText" lastClr="000000"/>
                </a:solidFill>
              </a:rPr>
              <a:t>В ДЮСШ, СДЮСШОР, ЦСП 24 </a:t>
            </a:r>
            <a:r>
              <a:rPr lang="ru-RU" sz="1600" dirty="0">
                <a:solidFill>
                  <a:sysClr val="windowText" lastClr="000000"/>
                </a:solidFill>
              </a:rPr>
              <a:t>847 спортсмена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занимающихся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7970729202327976"/>
                  <c:y val="-0.2295972728798454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9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750FC25-0089-48B9-B77D-FEEC659C0BD7}" type="VALUE">
                      <a:rPr lang="ru-RU" sz="1600" b="0"/>
                      <a:pPr algn="l">
                        <a:defRPr sz="900" b="1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b="0" dirty="0"/>
                      <a:t>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070853462157809"/>
                      <c:h val="0.2183977194023358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2697547770296833"/>
                  <c:y val="0.1332738010310600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9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9E56AF-A666-4B40-AA95-2C2526AAEFEC}" type="VALUE">
                      <a:rPr lang="ru-RU" sz="1600" b="0"/>
                      <a:pPr algn="l">
                        <a:defRPr sz="900" b="1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b="0" dirty="0"/>
                      <a:t>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460547504025762"/>
                      <c:h val="0.149351017735618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4CE99B-321E-4E41-AA0E-AC6670CF8B3C}" type="VALUE">
                      <a:rPr lang="ru-RU" sz="1600" b="0" smtClean="0"/>
                      <a:pPr algn="l">
                        <a:defRPr sz="900" b="1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b="0" dirty="0" smtClean="0"/>
                      <a:t>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ДЮСШ</c:v>
                </c:pt>
                <c:pt idx="1">
                  <c:v>СДЮСШОР и СШОР</c:v>
                </c:pt>
                <c:pt idx="2">
                  <c:v>ЦСП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20152</c:v>
                </c:pt>
                <c:pt idx="1">
                  <c:v>4570</c:v>
                </c:pt>
                <c:pt idx="2">
                  <c:v>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0" dirty="0" smtClean="0"/>
              <a:t>В разрезе </a:t>
            </a:r>
            <a:r>
              <a:rPr lang="ru-RU" sz="1600" b="0" dirty="0"/>
              <a:t>ведомств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занимающихся в разрезе ведомств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4868619711444065"/>
                  <c:y val="-0.22293541432320968"/>
                </c:manualLayout>
              </c:layout>
              <c:tx>
                <c:rich>
                  <a:bodyPr/>
                  <a:lstStyle/>
                  <a:p>
                    <a:fld id="{7A8B8B9E-EBF3-4EF3-9099-C120C73CD286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</a:t>
                    </a:r>
                    <a:r>
                      <a:rPr lang="ru-RU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116431168373942"/>
                      <c:h val="0.2309523809523809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2037833190025796"/>
                  <c:y val="0.214115735533058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EB9E83-712E-4C30-9E12-71D945B5555B}" type="VALUE">
                      <a:rPr lang="ru-RU" sz="1600"/>
                      <a:pPr algn="l">
                        <a:defRPr>
                          <a:solidFill>
                            <a:sysClr val="windowText" lastClr="000000"/>
                          </a:solidFill>
                        </a:defRPr>
                      </a:pPr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23731728288909"/>
                      <c:h val="0.1577380952380952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Образование</c:v>
                </c:pt>
                <c:pt idx="1">
                  <c:v>Спорт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18680</c:v>
                </c:pt>
                <c:pt idx="1">
                  <c:v>6167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70077386070507E-2"/>
          <c:y val="0.87422134733158352"/>
          <c:w val="0.9"/>
          <c:h val="9.40326209223847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В </a:t>
            </a:r>
            <a:r>
              <a:rPr lang="ru-RU" sz="1600" dirty="0"/>
              <a:t>региональных и муниципальных учреждениях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занимающихся в региональных и муниципальных учреждениях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0794478978656286"/>
                  <c:y val="-4.2324570520508517E-3"/>
                </c:manualLayout>
              </c:layout>
              <c:tx>
                <c:rich>
                  <a:bodyPr/>
                  <a:lstStyle/>
                  <a:p>
                    <a:fld id="{6D38F957-F156-4B3B-BE5D-0D815E36CCA6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</a:t>
                    </a:r>
                    <a:r>
                      <a:rPr lang="ru-RU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617689308434226"/>
                      <c:h val="0.140389956671480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7498460907038785"/>
                  <c:y val="-0.21517053660704361"/>
                </c:manualLayout>
              </c:layout>
              <c:tx>
                <c:rich>
                  <a:bodyPr/>
                  <a:lstStyle/>
                  <a:p>
                    <a:fld id="{50CB7520-8505-45BB-9469-FD8BA44A38EC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99138107941719"/>
                      <c:h val="0.2037065326074880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Регион</c:v>
                </c:pt>
                <c:pt idx="1">
                  <c:v>Муниципалитеты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2417</c:v>
                </c:pt>
                <c:pt idx="1">
                  <c:v>22430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aseline="0" dirty="0" smtClean="0">
                <a:solidFill>
                  <a:sysClr val="windowText" lastClr="000000"/>
                </a:solidFill>
              </a:rPr>
              <a:t>В рамках договоров </a:t>
            </a:r>
            <a:r>
              <a:rPr lang="ru-RU" sz="1600" baseline="0" dirty="0">
                <a:solidFill>
                  <a:sysClr val="windowText" lastClr="000000"/>
                </a:solidFill>
              </a:rPr>
              <a:t>на </a:t>
            </a:r>
            <a:r>
              <a:rPr lang="ru-RU" sz="1600" baseline="0" dirty="0" smtClean="0">
                <a:solidFill>
                  <a:sysClr val="windowText" lastClr="000000"/>
                </a:solidFill>
              </a:rPr>
              <a:t>медицинское обслуживание </a:t>
            </a:r>
          </a:p>
          <a:p>
            <a:pPr algn="l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aseline="0" dirty="0" smtClean="0">
                <a:solidFill>
                  <a:sysClr val="windowText" lastClr="000000"/>
                </a:solidFill>
              </a:rPr>
              <a:t>(</a:t>
            </a:r>
            <a:r>
              <a:rPr lang="ru-RU" sz="1600" baseline="0" dirty="0">
                <a:solidFill>
                  <a:sysClr val="windowText" lastClr="000000"/>
                </a:solidFill>
              </a:rPr>
              <a:t>всего 24 847 чел.)</a:t>
            </a:r>
          </a:p>
        </c:rich>
      </c:tx>
      <c:layout>
        <c:manualLayout>
          <c:xMode val="edge"/>
          <c:yMode val="edge"/>
          <c:x val="8.5274981212043244E-2"/>
          <c:y val="8.514379628317160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численность занимающихся в ДЮСШ и СДЮСШОР  24 487 спортсменов</c:v>
                </c:pt>
              </c:strCache>
            </c:strRef>
          </c:tx>
          <c:spPr>
            <a:solidFill>
              <a:srgbClr val="FFFF00"/>
            </a:solidFill>
          </c:spPr>
          <c:explosion val="9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6.4684057657023383E-2"/>
                  <c:y val="-7.7757413619787843E-2"/>
                </c:manualLayout>
              </c:layout>
              <c:tx>
                <c:rich>
                  <a:bodyPr/>
                  <a:lstStyle/>
                  <a:p>
                    <a:fld id="{90A2E2DF-0160-4761-B22F-5BE021E7EB9B}" type="VALUE">
                      <a:rPr lang="ru-RU" sz="1600" b="0">
                        <a:solidFill>
                          <a:sysClr val="windowText" lastClr="000000"/>
                        </a:solidFill>
                      </a:rPr>
                      <a:pPr/>
                      <a:t>[ЗНАЧЕНИЕ]</a:t>
                    </a:fld>
                    <a:r>
                      <a:rPr lang="ru-RU" sz="1600" b="0" dirty="0">
                        <a:solidFill>
                          <a:sysClr val="windowText" lastClr="000000"/>
                        </a:solidFill>
                      </a:rPr>
                      <a:t> 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1951848667239899"/>
                      <c:h val="0.1175795700689845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1312347242063354"/>
                  <c:y val="4.1585850000231371E-2"/>
                </c:manualLayout>
              </c:layout>
              <c:tx>
                <c:rich>
                  <a:bodyPr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/>
                    </a:pPr>
                    <a:fld id="{0C8FA62B-7D3A-40DB-9EEB-1F9378C12496}" type="VALUE">
                      <a:rPr lang="ru-RU" sz="1600" b="0">
                        <a:solidFill>
                          <a:sysClr val="windowText" lastClr="000000"/>
                        </a:solidFill>
                      </a:rPr>
                      <a:pPr algn="l">
                        <a:defRPr/>
                      </a:pPr>
                      <a:t>[ЗНАЧЕНИЕ]</a:t>
                    </a:fld>
                    <a:r>
                      <a:rPr lang="ru-RU" sz="1600" b="0" dirty="0">
                        <a:solidFill>
                          <a:sysClr val="windowText" lastClr="000000"/>
                        </a:solidFill>
                      </a:rPr>
                      <a:t> чел</a:t>
                    </a:r>
                    <a:r>
                      <a:rPr lang="ru-RU" b="1" dirty="0">
                        <a:solidFill>
                          <a:sysClr val="windowText" lastClr="000000"/>
                        </a:solidFill>
                      </a:rPr>
                      <a:t>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323301805675"/>
                      <c:h val="0.1175795700689845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Заключены договоры</c:v>
                </c:pt>
                <c:pt idx="1">
                  <c:v>Не заключены договоры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15932</c:v>
                </c:pt>
                <c:pt idx="1">
                  <c:v>8915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432163627869814E-2"/>
          <c:y val="0.79921454568244032"/>
          <c:w val="0.92674152510815766"/>
          <c:h val="0.173651707378563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В </a:t>
            </a:r>
            <a:r>
              <a:rPr lang="ru-RU" sz="1600" dirty="0"/>
              <a:t>разрезе ведомств</a:t>
            </a:r>
          </a:p>
        </c:rich>
      </c:tx>
      <c:layout>
        <c:manualLayout>
          <c:xMode val="edge"/>
          <c:yMode val="edge"/>
          <c:x val="0.19814909499948871"/>
          <c:y val="4.60586449990405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4497392371408114"/>
          <c:y val="0.17179682483490533"/>
          <c:w val="0.32917231700204153"/>
          <c:h val="0.564295400574928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разрезе ведомств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7.1050891365852076E-2"/>
                  <c:y val="1.6472881419884226E-2"/>
                </c:manualLayout>
              </c:layout>
              <c:tx>
                <c:rich>
                  <a:bodyPr/>
                  <a:lstStyle/>
                  <a:p>
                    <a:fld id="{AB35037D-EBAB-4C62-A7F8-B16BD5FA324E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952380952380951"/>
                      <c:h val="0.1936734492813167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6556737226028563E-2"/>
                  <c:y val="-4.8330190775448367E-2"/>
                </c:manualLayout>
              </c:layout>
              <c:tx>
                <c:rich>
                  <a:bodyPr/>
                  <a:lstStyle/>
                  <a:p>
                    <a:fld id="{B5F4405A-050C-4903-94AF-8720BC1FB05B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458874458874456"/>
                      <c:h val="0.1324433553504537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7.3593073593073599E-2"/>
                  <c:y val="2.4622002167474056E-2"/>
                </c:manualLayout>
              </c:layout>
              <c:tx>
                <c:rich>
                  <a:bodyPr/>
                  <a:lstStyle/>
                  <a:p>
                    <a:fld id="{09F9B59A-45F5-4624-8ECF-B217BFBDA849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337662337662336"/>
                      <c:h val="0.1322769692256416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35064952108259195"/>
                  <c:y val="1.1529117309816729E-4"/>
                </c:manualLayout>
              </c:layout>
              <c:tx>
                <c:rich>
                  <a:bodyPr/>
                  <a:lstStyle/>
                  <a:p>
                    <a:fld id="{74054A43-A201-44EA-B563-47EB2E7570B3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</a:t>
                    </a:r>
                    <a:r>
                      <a:rPr lang="ru-RU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008658008658004"/>
                      <c:h val="7.736954803763943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Заключены договоры ОБРАЗОВАНИЕ</c:v>
                </c:pt>
                <c:pt idx="1">
                  <c:v>Не заключены договоры ОБРАЗОВАНИЕ</c:v>
                </c:pt>
                <c:pt idx="2">
                  <c:v>Заключены договоры СПОРТ</c:v>
                </c:pt>
                <c:pt idx="3">
                  <c:v>Не заключены договоры СПОРТ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13314</c:v>
                </c:pt>
                <c:pt idx="1">
                  <c:v>6838</c:v>
                </c:pt>
                <c:pt idx="2">
                  <c:v>2618</c:v>
                </c:pt>
                <c:pt idx="3">
                  <c:v>2077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8177813576269299"/>
          <c:w val="0.95842008385315469"/>
          <c:h val="0.418221864237306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В разрезе региональных и муниципальных учреждений</a:t>
            </a:r>
          </a:p>
        </c:rich>
      </c:tx>
      <c:layout>
        <c:manualLayout>
          <c:xMode val="edge"/>
          <c:yMode val="edge"/>
          <c:x val="0.217748457118535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разрезе региональных и муниципальных учреждений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2768690942787292"/>
                  <c:y val="-6.16610672010369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2C35A21-9D0B-4694-BE64-3BF3915F5A96}" type="VALUE">
                      <a:rPr lang="ru-RU" sz="1600"/>
                      <a:pPr>
                        <a:defRPr>
                          <a:solidFill>
                            <a:sysClr val="windowText" lastClr="000000"/>
                          </a:solidFill>
                        </a:defRPr>
                      </a:pPr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9348797616514142"/>
                      <c:h val="0.1050141911069063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2562247286656732E-3"/>
                  <c:y val="2.1596108433465683E-2"/>
                </c:manualLayout>
              </c:layout>
              <c:tx>
                <c:rich>
                  <a:bodyPr/>
                  <a:lstStyle/>
                  <a:p>
                    <a:fld id="{8B4E0CAB-00E5-470C-887A-A6FB63CE2E6E}" type="VALUE">
                      <a:rPr lang="ru-RU" sz="1600"/>
                      <a:pPr/>
                      <a:t>[ЗНАЧЕНИЕ]</a:t>
                    </a:fld>
                    <a:r>
                      <a:rPr lang="ru-RU" sz="1600" dirty="0"/>
                      <a:t> 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581825920408599"/>
                      <c:h val="0.1504257332071901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5835635995596322E-2"/>
                  <c:y val="8.090495310602699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284BA9D-203B-4D4F-B0B6-D5956813942E}" type="VALUE">
                      <a:rPr lang="ru-RU" sz="1600"/>
                      <a:pPr>
                        <a:defRPr>
                          <a:solidFill>
                            <a:sysClr val="windowText" lastClr="000000"/>
                          </a:solidFill>
                        </a:defRPr>
                      </a:pPr>
                      <a:t>[ЗНАЧЕНИЕ]</a:t>
                    </a:fld>
                    <a:r>
                      <a:rPr lang="ru-RU" sz="1600" dirty="0"/>
                      <a:t> чел</a:t>
                    </a:r>
                    <a:r>
                      <a:rPr lang="ru-RU" dirty="0"/>
                      <a:t>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30793785911895"/>
                      <c:h val="0.1089877010406811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5111725899127474"/>
                  <c:y val="-1.95245792951377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7A7E65-59B7-4040-8BDA-6AC3AD65F5AE}" type="VALUE">
                      <a:rPr lang="ru-RU" sz="1600"/>
                      <a:pPr>
                        <a:defRPr>
                          <a:solidFill>
                            <a:sysClr val="windowText" lastClr="000000"/>
                          </a:solidFill>
                        </a:defRPr>
                      </a:pPr>
                      <a:t>[ЗНАЧЕНИЕ]</a:t>
                    </a:fld>
                    <a:r>
                      <a:rPr lang="ru-RU" sz="1600" dirty="0"/>
                      <a:t> чел</a:t>
                    </a:r>
                    <a:r>
                      <a:rPr lang="ru-RU" dirty="0"/>
                      <a:t>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85741647158973"/>
                      <c:h val="8.987701040681173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Заключены договоры муниципальные учреждения</c:v>
                </c:pt>
                <c:pt idx="1">
                  <c:v>Не заключены договоры муниципальные учреждения</c:v>
                </c:pt>
                <c:pt idx="2">
                  <c:v>Заключены договоры региональные учреждения</c:v>
                </c:pt>
                <c:pt idx="3">
                  <c:v>Не заключены договоры региональные учреждения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16190</c:v>
                </c:pt>
                <c:pt idx="1">
                  <c:v>6240</c:v>
                </c:pt>
                <c:pt idx="2">
                  <c:v>1691</c:v>
                </c:pt>
                <c:pt idx="3">
                  <c:v>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413591097452465E-2"/>
          <c:y val="0.42553462558992122"/>
          <c:w val="0.87917248266928982"/>
          <c:h val="0.5744653744100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0.14774</cdr:x>
      <cdr:y>0.43588</cdr:y>
    </cdr:from>
    <cdr:to>
      <cdr:x>0.16484</cdr:x>
      <cdr:y>0.54019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389360" y="2150591"/>
          <a:ext cx="160815" cy="514661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0,0</a:t>
          </a:r>
        </a:p>
      </cdr:txBody>
    </cdr:sp>
  </cdr:relSizeAnchor>
  <cdr:relSizeAnchor xmlns:cdr="http://schemas.openxmlformats.org/drawingml/2006/chartDrawing">
    <cdr:from>
      <cdr:x>0.17071</cdr:x>
      <cdr:y>0.33997</cdr:y>
    </cdr:from>
    <cdr:to>
      <cdr:x>0.1878</cdr:x>
      <cdr:y>0.52532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605384" y="1677392"/>
          <a:ext cx="160721" cy="9145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352,7</a:t>
          </a:r>
        </a:p>
      </cdr:txBody>
    </cdr:sp>
  </cdr:relSizeAnchor>
  <cdr:relSizeAnchor xmlns:cdr="http://schemas.openxmlformats.org/drawingml/2006/chartDrawing">
    <cdr:from>
      <cdr:x>0.2243</cdr:x>
      <cdr:y>0.44001</cdr:y>
    </cdr:from>
    <cdr:to>
      <cdr:x>0.2441</cdr:x>
      <cdr:y>0.53929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109440" y="2171003"/>
          <a:ext cx="186206" cy="489842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0,0</a:t>
          </a:r>
        </a:p>
      </cdr:txBody>
    </cdr:sp>
  </cdr:relSizeAnchor>
  <cdr:relSizeAnchor xmlns:cdr="http://schemas.openxmlformats.org/drawingml/2006/chartDrawing">
    <cdr:from>
      <cdr:x>0.25493</cdr:x>
      <cdr:y>0.33997</cdr:y>
    </cdr:from>
    <cdr:to>
      <cdr:x>0.27516</cdr:x>
      <cdr:y>0.52532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397472" y="1677392"/>
          <a:ext cx="190250" cy="9145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 dirty="0"/>
            <a:t>280,0</a:t>
          </a:r>
        </a:p>
      </cdr:txBody>
    </cdr:sp>
  </cdr:relSizeAnchor>
  <cdr:relSizeAnchor xmlns:cdr="http://schemas.openxmlformats.org/drawingml/2006/chartDrawing">
    <cdr:from>
      <cdr:x>0.30853</cdr:x>
      <cdr:y>0.31569</cdr:y>
    </cdr:from>
    <cdr:to>
      <cdr:x>0.32892</cdr:x>
      <cdr:y>0.50105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2901528" y="1557609"/>
          <a:ext cx="191755" cy="914557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692,0</a:t>
          </a:r>
        </a:p>
      </cdr:txBody>
    </cdr:sp>
  </cdr:relSizeAnchor>
  <cdr:relSizeAnchor xmlns:cdr="http://schemas.openxmlformats.org/drawingml/2006/chartDrawing">
    <cdr:from>
      <cdr:x>0.33916</cdr:x>
      <cdr:y>0.3157</cdr:y>
    </cdr:from>
    <cdr:to>
      <cdr:x>0.35797</cdr:x>
      <cdr:y>0.50105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3189560" y="1557659"/>
          <a:ext cx="176896" cy="9145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720,0</a:t>
          </a:r>
        </a:p>
      </cdr:txBody>
    </cdr:sp>
  </cdr:relSizeAnchor>
  <cdr:relSizeAnchor xmlns:cdr="http://schemas.openxmlformats.org/drawingml/2006/chartDrawing">
    <cdr:from>
      <cdr:x>0.3851</cdr:x>
      <cdr:y>0.33997</cdr:y>
    </cdr:from>
    <cdr:to>
      <cdr:x>0.40548</cdr:x>
      <cdr:y>0.52533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3621608" y="1677392"/>
          <a:ext cx="191661" cy="914557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454,0</a:t>
          </a:r>
        </a:p>
      </cdr:txBody>
    </cdr:sp>
  </cdr:relSizeAnchor>
  <cdr:relSizeAnchor xmlns:cdr="http://schemas.openxmlformats.org/drawingml/2006/chartDrawing">
    <cdr:from>
      <cdr:x>0.41956</cdr:x>
      <cdr:y>0.31569</cdr:y>
    </cdr:from>
    <cdr:to>
      <cdr:x>0.43994</cdr:x>
      <cdr:y>0.50105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3945644" y="1557609"/>
          <a:ext cx="191660" cy="91455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702,6</a:t>
          </a:r>
        </a:p>
      </cdr:txBody>
    </cdr:sp>
  </cdr:relSizeAnchor>
  <cdr:relSizeAnchor xmlns:cdr="http://schemas.openxmlformats.org/drawingml/2006/chartDrawing">
    <cdr:from>
      <cdr:x>0.46932</cdr:x>
      <cdr:y>0.23393</cdr:y>
    </cdr:from>
    <cdr:to>
      <cdr:x>0.48814</cdr:x>
      <cdr:y>0.41928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4413696" y="1154194"/>
          <a:ext cx="176989" cy="914508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8635,1</a:t>
          </a:r>
        </a:p>
      </cdr:txBody>
    </cdr:sp>
  </cdr:relSizeAnchor>
  <cdr:relSizeAnchor xmlns:cdr="http://schemas.openxmlformats.org/drawingml/2006/chartDrawing">
    <cdr:from>
      <cdr:x>0.50019</cdr:x>
      <cdr:y>0.15024</cdr:y>
    </cdr:from>
    <cdr:to>
      <cdr:x>0.51901</cdr:x>
      <cdr:y>0.33559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4703963" y="741288"/>
          <a:ext cx="176990" cy="9145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10715,0</a:t>
          </a:r>
        </a:p>
      </cdr:txBody>
    </cdr:sp>
  </cdr:relSizeAnchor>
  <cdr:relSizeAnchor xmlns:cdr="http://schemas.openxmlformats.org/drawingml/2006/chartDrawing">
    <cdr:from>
      <cdr:x>0.55355</cdr:x>
      <cdr:y>0.35456</cdr:y>
    </cdr:from>
    <cdr:to>
      <cdr:x>0.57394</cdr:x>
      <cdr:y>0.53991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5205784" y="1749400"/>
          <a:ext cx="191755" cy="914508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81,0</a:t>
          </a:r>
        </a:p>
      </cdr:txBody>
    </cdr:sp>
  </cdr:relSizeAnchor>
  <cdr:relSizeAnchor xmlns:cdr="http://schemas.openxmlformats.org/drawingml/2006/chartDrawing">
    <cdr:from>
      <cdr:x>0.58418</cdr:x>
      <cdr:y>0.3157</cdr:y>
    </cdr:from>
    <cdr:to>
      <cdr:x>0.60456</cdr:x>
      <cdr:y>0.50105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5493816" y="1557659"/>
          <a:ext cx="191660" cy="91450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824,6</a:t>
          </a:r>
        </a:p>
      </cdr:txBody>
    </cdr:sp>
  </cdr:relSizeAnchor>
  <cdr:relSizeAnchor xmlns:cdr="http://schemas.openxmlformats.org/drawingml/2006/chartDrawing">
    <cdr:from>
      <cdr:x>0.63778</cdr:x>
      <cdr:y>0.33997</cdr:y>
    </cdr:from>
    <cdr:to>
      <cdr:x>0.6566</cdr:x>
      <cdr:y>0.52532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5997872" y="1677392"/>
          <a:ext cx="176990" cy="914507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210,0</a:t>
          </a:r>
        </a:p>
      </cdr:txBody>
    </cdr:sp>
  </cdr:relSizeAnchor>
  <cdr:relSizeAnchor xmlns:cdr="http://schemas.openxmlformats.org/drawingml/2006/chartDrawing">
    <cdr:from>
      <cdr:x>0.6684</cdr:x>
      <cdr:y>0.42754</cdr:y>
    </cdr:from>
    <cdr:to>
      <cdr:x>0.6882</cdr:x>
      <cdr:y>0.52488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6285904" y="2109440"/>
          <a:ext cx="186206" cy="48027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0,0</a:t>
          </a:r>
        </a:p>
      </cdr:txBody>
    </cdr:sp>
  </cdr:relSizeAnchor>
  <cdr:relSizeAnchor xmlns:cdr="http://schemas.openxmlformats.org/drawingml/2006/chartDrawing">
    <cdr:from>
      <cdr:x>0.722</cdr:x>
      <cdr:y>0.42754</cdr:y>
    </cdr:from>
    <cdr:to>
      <cdr:x>0.74326</cdr:x>
      <cdr:y>0.53602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6789960" y="2109440"/>
          <a:ext cx="199937" cy="535235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0,0</a:t>
          </a:r>
        </a:p>
      </cdr:txBody>
    </cdr:sp>
  </cdr:relSizeAnchor>
  <cdr:relSizeAnchor xmlns:cdr="http://schemas.openxmlformats.org/drawingml/2006/chartDrawing">
    <cdr:from>
      <cdr:x>0.74497</cdr:x>
      <cdr:y>0.33997</cdr:y>
    </cdr:from>
    <cdr:to>
      <cdr:x>0.76536</cdr:x>
      <cdr:y>0.52533</cdr:y>
    </cdr:to>
    <cdr:sp macro="" textlink="">
      <cdr:nvSpPr>
        <cdr:cNvPr id="23" name="Прямоугольник 22"/>
        <cdr:cNvSpPr/>
      </cdr:nvSpPr>
      <cdr:spPr>
        <a:xfrm xmlns:a="http://schemas.openxmlformats.org/drawingml/2006/main">
          <a:off x="7005984" y="1677392"/>
          <a:ext cx="191755" cy="91455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320,0</a:t>
          </a:r>
        </a:p>
      </cdr:txBody>
    </cdr:sp>
  </cdr:relSizeAnchor>
  <cdr:relSizeAnchor xmlns:cdr="http://schemas.openxmlformats.org/drawingml/2006/chartDrawing">
    <cdr:from>
      <cdr:x>0.8065</cdr:x>
      <cdr:y>0.33997</cdr:y>
    </cdr:from>
    <cdr:to>
      <cdr:x>0.82736</cdr:x>
      <cdr:y>0.52532</cdr:y>
    </cdr:to>
    <cdr:sp macro="" textlink="">
      <cdr:nvSpPr>
        <cdr:cNvPr id="24" name="Прямоугольник 23"/>
        <cdr:cNvSpPr/>
      </cdr:nvSpPr>
      <cdr:spPr>
        <a:xfrm xmlns:a="http://schemas.openxmlformats.org/drawingml/2006/main">
          <a:off x="7584564" y="1677392"/>
          <a:ext cx="196175" cy="914507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181,4</a:t>
          </a:r>
        </a:p>
      </cdr:txBody>
    </cdr:sp>
  </cdr:relSizeAnchor>
  <cdr:relSizeAnchor xmlns:cdr="http://schemas.openxmlformats.org/drawingml/2006/chartDrawing">
    <cdr:from>
      <cdr:x>0.83686</cdr:x>
      <cdr:y>0.33997</cdr:y>
    </cdr:from>
    <cdr:to>
      <cdr:x>0.85725</cdr:x>
      <cdr:y>0.52532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>
          <a:off x="7870080" y="1677392"/>
          <a:ext cx="191755" cy="9145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70,0</a:t>
          </a:r>
        </a:p>
      </cdr:txBody>
    </cdr:sp>
  </cdr:relSizeAnchor>
  <cdr:relSizeAnchor xmlns:cdr="http://schemas.openxmlformats.org/drawingml/2006/chartDrawing">
    <cdr:from>
      <cdr:x>0.88611</cdr:x>
      <cdr:y>0.42754</cdr:y>
    </cdr:from>
    <cdr:to>
      <cdr:x>0.90534</cdr:x>
      <cdr:y>0.53142</cdr:y>
    </cdr:to>
    <cdr:sp macro="" textlink="">
      <cdr:nvSpPr>
        <cdr:cNvPr id="26" name="Прямоугольник 25"/>
        <cdr:cNvSpPr/>
      </cdr:nvSpPr>
      <cdr:spPr>
        <a:xfrm xmlns:a="http://schemas.openxmlformats.org/drawingml/2006/main">
          <a:off x="8333263" y="2109440"/>
          <a:ext cx="180846" cy="512538"/>
        </a:xfrm>
        <a:prstGeom xmlns:a="http://schemas.openxmlformats.org/drawingml/2006/main" prst="rect">
          <a:avLst/>
        </a:prstGeom>
        <a:solidFill xmlns:a="http://schemas.openxmlformats.org/drawingml/2006/main">
          <a:srgbClr val="0070C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0,0</a:t>
          </a:r>
        </a:p>
      </cdr:txBody>
    </cdr:sp>
  </cdr:relSizeAnchor>
  <cdr:relSizeAnchor xmlns:cdr="http://schemas.openxmlformats.org/drawingml/2006/chartDrawing">
    <cdr:from>
      <cdr:x>0.91488</cdr:x>
      <cdr:y>0.22321</cdr:y>
    </cdr:from>
    <cdr:to>
      <cdr:x>0.93308</cdr:x>
      <cdr:y>0.38005</cdr:y>
    </cdr:to>
    <cdr:sp macro="" textlink="">
      <cdr:nvSpPr>
        <cdr:cNvPr id="27" name="Прямоугольник 26"/>
        <cdr:cNvSpPr/>
      </cdr:nvSpPr>
      <cdr:spPr>
        <a:xfrm xmlns:a="http://schemas.openxmlformats.org/drawingml/2006/main">
          <a:off x="8603822" y="1101328"/>
          <a:ext cx="171159" cy="7738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 anchor="ctr" anchorCtr="1"/>
        <a:lstStyle xmlns:a="http://schemas.openxmlformats.org/drawingml/2006/main"/>
        <a:p xmlns:a="http://schemas.openxmlformats.org/drawingml/2006/main">
          <a:r>
            <a:rPr lang="ru-RU"/>
            <a:t>3739,0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0.30556</cdr:x>
      <cdr:y>0.59821</cdr:y>
    </cdr:from>
    <cdr:to>
      <cdr:x>0.47222</cdr:x>
      <cdr:y>0.68155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676400" y="1914525"/>
          <a:ext cx="914400" cy="26670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chemeClr val="accent1">
              <a:lumMod val="75000"/>
            </a:schemeClr>
          </a:solidFill>
        </a:ln>
        <a:effectLst xmlns:a="http://schemas.openxmlformats.org/drawingml/2006/main">
          <a:innerShdw blurRad="63500" dist="50800" dir="18900000">
            <a:prstClr val="black">
              <a:alpha val="50000"/>
            </a:prstClr>
          </a:inn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 anchorCtr="1"/>
        <a:lstStyle xmlns:a="http://schemas.openxmlformats.org/drawingml/2006/main"/>
        <a:p xmlns:a="http://schemas.openxmlformats.org/drawingml/2006/main">
          <a:pPr algn="ctr"/>
          <a:r>
            <a:rPr lang="ru-RU" sz="1600" b="1" dirty="0"/>
            <a:t>2015</a:t>
          </a:r>
          <a:r>
            <a:rPr lang="ru-RU" dirty="0"/>
            <a:t> </a:t>
          </a:r>
          <a:r>
            <a:rPr lang="ru-RU" sz="1600" dirty="0"/>
            <a:t>год</a:t>
          </a:r>
        </a:p>
      </cdr:txBody>
    </cdr:sp>
  </cdr:relSizeAnchor>
  <cdr:relSizeAnchor xmlns:cdr="http://schemas.openxmlformats.org/drawingml/2006/chartDrawing">
    <cdr:from>
      <cdr:x>0.56424</cdr:x>
      <cdr:y>0.36607</cdr:y>
    </cdr:from>
    <cdr:to>
      <cdr:x>0.7309</cdr:x>
      <cdr:y>0.45536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095625" y="1171575"/>
          <a:ext cx="914400" cy="285750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chemeClr val="accent2">
              <a:lumMod val="75000"/>
            </a:schemeClr>
          </a:solidFill>
        </a:ln>
        <a:effectLst xmlns:a="http://schemas.openxmlformats.org/drawingml/2006/main">
          <a:innerShdw blurRad="63500" dist="50800" dir="18900000">
            <a:prstClr val="black">
              <a:alpha val="50000"/>
            </a:prstClr>
          </a:inn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 anchorCtr="1"/>
        <a:lstStyle xmlns:a="http://schemas.openxmlformats.org/drawingml/2006/main"/>
        <a:p xmlns:a="http://schemas.openxmlformats.org/drawingml/2006/main">
          <a:pPr algn="ctr"/>
          <a:r>
            <a:rPr lang="ru-RU" sz="1600" b="1" dirty="0"/>
            <a:t>2016</a:t>
          </a:r>
          <a:r>
            <a:rPr lang="ru-RU" sz="1600" dirty="0"/>
            <a:t> год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374FB7B-B7C1-4C99-9F28-3D6605BBF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63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0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2A76F-4488-4301-AD93-10545112C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5545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6DC30-C200-4628-B09F-63ABDD1B8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93357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08A7-207C-44CF-A5A2-2500A6B08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8395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7E2BB-8809-48F4-9B44-84D54C00D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92487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127-6EB1-4526-9B36-EDE87F73E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233713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BEC5-0C2F-41A4-A93E-30B98260A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97579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9AD04-ACD9-4D0D-9411-74EDCB57C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73867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CE8D0-169A-4A8E-9DD3-B65C049E0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1812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03CD8-7D33-4BF0-A3BD-ACE6ADACF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5061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ACD10-09CE-4AF5-8C00-E3227FC0E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1265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FDC1-E2CA-40CD-B9D2-169A42BA5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68943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9E31C-8CF4-4894-B9D9-94E6FB8EF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2854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BEA1C-861C-4FE9-B767-7A4C00F32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211316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B596F-6F19-4683-BBD3-A131032D4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2848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47843-6C59-4833-A210-37F67EBEE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38900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6A77193-D409-4006-91C0-12EF25244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8625"/>
            <a:ext cx="8143875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500063" y="2428875"/>
            <a:ext cx="8064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b="1" dirty="0" smtClean="0">
                <a:latin typeface="Century Gothic" panose="020B0502020202020204" pitchFamily="34" charset="0"/>
              </a:rPr>
              <a:t>Об организации </a:t>
            </a:r>
            <a:r>
              <a:rPr lang="ru-RU" sz="2400" b="1" dirty="0">
                <a:latin typeface="Century Gothic" panose="020B0502020202020204" pitchFamily="34" charset="0"/>
              </a:rPr>
              <a:t>медицинского обеспечения и допуска к соревнованиям лиц, проходящих спортивную подготовку и обучающихся по общеобразовательным программам дополнительного образования в сфере физической культуры и спорта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4925" y="44450"/>
            <a:ext cx="8642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dirty="0">
                <a:latin typeface="Century Gothic" panose="020B0502020202020204" pitchFamily="34" charset="0"/>
              </a:rPr>
              <a:t>ЗАСЕДАНИЕ ПРАВИТЕЛЬСТВА МУРМАНСКОЙ ОБЛАСТИ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6605588" y="1058863"/>
            <a:ext cx="2503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dirty="0">
                <a:latin typeface="Century Gothic" panose="020B0502020202020204" pitchFamily="34" charset="0"/>
              </a:rPr>
              <a:t>18</a:t>
            </a:r>
            <a:r>
              <a:rPr lang="ru-RU" sz="1400" dirty="0">
                <a:latin typeface="Century Gothic" panose="020B0502020202020204" pitchFamily="34" charset="0"/>
              </a:rPr>
              <a:t> февраля 2016 года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400" dirty="0">
                <a:latin typeface="Century Gothic" panose="020B0502020202020204" pitchFamily="34" charset="0"/>
              </a:rPr>
              <a:t> г. Мурманск</a:t>
            </a:r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6011863" y="4724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200" b="1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07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142875" y="5429250"/>
            <a:ext cx="54006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00" dirty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>
                <a:latin typeface="Century Gothic" panose="020B0502020202020204" pitchFamily="34" charset="0"/>
              </a:rPr>
              <a:t>Председатель Комитета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>
                <a:latin typeface="Century Gothic" panose="020B0502020202020204" pitchFamily="34" charset="0"/>
              </a:rPr>
              <a:t>по физической культуре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>
                <a:latin typeface="Century Gothic" panose="020B0502020202020204" pitchFamily="34" charset="0"/>
              </a:rPr>
              <a:t>и спорту Мурманской области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>
                <a:latin typeface="Century Gothic" panose="020B0502020202020204" pitchFamily="34" charset="0"/>
              </a:rPr>
              <a:t>С.И. Наумова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00063"/>
            <a:ext cx="8143875" cy="47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00188" y="2714625"/>
            <a:ext cx="6053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 b="1">
                <a:latin typeface="Century Gothic" panose="020B0502020202020204" pitchFamily="34" charset="0"/>
              </a:rPr>
              <a:t>Спасибо за внимание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11863" y="4724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200" b="1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21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14"/>
          <p:cNvSpPr>
            <a:spLocks noChangeArrowheads="1"/>
          </p:cNvSpPr>
          <p:nvPr/>
        </p:nvSpPr>
        <p:spPr bwMode="auto">
          <a:xfrm>
            <a:off x="179388" y="5627688"/>
            <a:ext cx="54006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sz="1600">
                <a:latin typeface="Century Gothic" panose="020B0502020202020204" pitchFamily="34" charset="0"/>
              </a:rPr>
              <a:t>Председатель Комитета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>
                <a:latin typeface="Century Gothic" panose="020B0502020202020204" pitchFamily="34" charset="0"/>
              </a:rPr>
              <a:t>по физической культуре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>
                <a:latin typeface="Century Gothic" panose="020B0502020202020204" pitchFamily="34" charset="0"/>
              </a:rPr>
              <a:t>и спорту Мурманской области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>
                <a:latin typeface="Century Gothic" panose="020B0502020202020204" pitchFamily="34" charset="0"/>
              </a:rPr>
              <a:t>С.И. Наумова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605588" y="1058863"/>
            <a:ext cx="2503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400">
                <a:latin typeface="Century Gothic" panose="020B0502020202020204" pitchFamily="34" charset="0"/>
              </a:rPr>
              <a:t>18 февраля 2016 года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1400">
                <a:latin typeface="Century Gothic" panose="020B0502020202020204" pitchFamily="34" charset="0"/>
              </a:rPr>
              <a:t> г. Мурманск</a:t>
            </a:r>
          </a:p>
        </p:txBody>
      </p:sp>
      <p:sp>
        <p:nvSpPr>
          <p:cNvPr id="9224" name="Прямоугольник 7"/>
          <p:cNvSpPr>
            <a:spLocks noChangeArrowheads="1"/>
          </p:cNvSpPr>
          <p:nvPr/>
        </p:nvSpPr>
        <p:spPr bwMode="auto">
          <a:xfrm>
            <a:off x="214313" y="0"/>
            <a:ext cx="8723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>
                <a:latin typeface="Century Gothic" panose="020B0502020202020204" pitchFamily="34" charset="0"/>
              </a:rPr>
              <a:t>ЗАСЕДАНИЕ ПРАВИТЕЛЬСТВА МУРМАНСКОЙ ОБЛАСТИ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6050416"/>
              </p:ext>
            </p:extLst>
          </p:nvPr>
        </p:nvGraphicFramePr>
        <p:xfrm>
          <a:off x="443784" y="1556792"/>
          <a:ext cx="2926070" cy="343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068057421"/>
              </p:ext>
            </p:extLst>
          </p:nvPr>
        </p:nvGraphicFramePr>
        <p:xfrm>
          <a:off x="3347864" y="1484784"/>
          <a:ext cx="3024336" cy="3523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287288252"/>
              </p:ext>
            </p:extLst>
          </p:nvPr>
        </p:nvGraphicFramePr>
        <p:xfrm>
          <a:off x="6228184" y="1417638"/>
          <a:ext cx="2759968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кругленный прямоугольник 2"/>
          <p:cNvSpPr/>
          <p:nvPr/>
        </p:nvSpPr>
        <p:spPr bwMode="auto">
          <a:xfrm>
            <a:off x="125587" y="69056"/>
            <a:ext cx="6894685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1800" cap="all" dirty="0">
                <a:latin typeface="Arial" panose="020B0604020202020204" pitchFamily="34" charset="0"/>
              </a:rPr>
              <a:t>УЧРЕЖДЕНИЯ СФЕРЫ ФИЗИЧЕСКОЙ КУЛЬТУРЫ И СПОРТА </a:t>
            </a:r>
            <a:endParaRPr lang="ru-RU" sz="1800" cap="all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ru-RU" sz="1800" cap="all" dirty="0" smtClean="0">
                <a:latin typeface="Arial" panose="020B0604020202020204" pitchFamily="34" charset="0"/>
              </a:rPr>
              <a:t>МУРМАНСКОЙ </a:t>
            </a:r>
            <a:r>
              <a:rPr lang="ru-RU" sz="1800" cap="all" dirty="0">
                <a:latin typeface="Arial" panose="020B0604020202020204" pitchFamily="34" charset="0"/>
              </a:rPr>
              <a:t>ОБЛАСТИ</a:t>
            </a:r>
            <a:endParaRPr kumimoji="0" lang="ru-RU" sz="1800" b="0" i="0" u="none" strike="noStrike" cap="all" normalizeH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3246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20687012"/>
              </p:ext>
            </p:extLst>
          </p:nvPr>
        </p:nvGraphicFramePr>
        <p:xfrm>
          <a:off x="275556" y="2204864"/>
          <a:ext cx="315468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52496127"/>
              </p:ext>
            </p:extLst>
          </p:nvPr>
        </p:nvGraphicFramePr>
        <p:xfrm>
          <a:off x="3275856" y="2276872"/>
          <a:ext cx="295402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00640943"/>
              </p:ext>
            </p:extLst>
          </p:nvPr>
        </p:nvGraphicFramePr>
        <p:xfrm>
          <a:off x="6049645" y="1844824"/>
          <a:ext cx="309435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 bwMode="auto">
          <a:xfrm>
            <a:off x="251520" y="138113"/>
            <a:ext cx="698477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ЧИСЛЕННОСТЬ ЗАНИМАЮЩИХСЯ В УЧРЕЖДЕНИЯХ СФЕРЫ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ФИЗИЧЕСКОЙ КУЛЬТУРЫ И СПОРТА МУРМАНСКОЙ ОБЛАСТИ</a:t>
            </a:r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21379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16863068"/>
              </p:ext>
            </p:extLst>
          </p:nvPr>
        </p:nvGraphicFramePr>
        <p:xfrm>
          <a:off x="107504" y="1556792"/>
          <a:ext cx="29540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94258803"/>
              </p:ext>
            </p:extLst>
          </p:nvPr>
        </p:nvGraphicFramePr>
        <p:xfrm>
          <a:off x="2915816" y="1484784"/>
          <a:ext cx="29337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86338064"/>
              </p:ext>
            </p:extLst>
          </p:nvPr>
        </p:nvGraphicFramePr>
        <p:xfrm>
          <a:off x="5816371" y="1628800"/>
          <a:ext cx="2983865" cy="493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 bwMode="auto">
          <a:xfrm>
            <a:off x="323528" y="138113"/>
            <a:ext cx="6984776" cy="12026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ЧИСЛЕННОСТЬ </a:t>
            </a:r>
            <a:r>
              <a:rPr kumimoji="0" lang="ru-RU" sz="1800" b="0" i="0" u="none" strike="noStrike" cap="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занимающихся в учреждениях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сферы физической культуры и спорта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Мурманской области обеспеченных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медицинским обслуживанием</a:t>
            </a: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0813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 bwMode="auto">
          <a:xfrm>
            <a:off x="323528" y="16734"/>
            <a:ext cx="6984776" cy="10586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cap="all" dirty="0" smtClean="0">
                <a:latin typeface="Arial" charset="0"/>
              </a:rPr>
              <a:t>У</a:t>
            </a:r>
            <a:r>
              <a:rPr kumimoji="0" lang="ru-RU" sz="1800" b="0" i="0" u="none" strike="noStrike" cap="all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чреждения сферы физической культуры и спорта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all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Мурманской области не заключившие договоры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all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на медицинское обслуживание</a:t>
            </a:r>
          </a:p>
        </p:txBody>
      </p:sp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23943"/>
              </p:ext>
            </p:extLst>
          </p:nvPr>
        </p:nvGraphicFramePr>
        <p:xfrm>
          <a:off x="537148" y="1340768"/>
          <a:ext cx="8171877" cy="5300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520"/>
                <a:gridCol w="3747443"/>
                <a:gridCol w="1831996"/>
                <a:gridCol w="2037918"/>
              </a:tblGrid>
              <a:tr h="145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Наименование учреждения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Спорт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/>
                </a:tc>
              </a:tr>
              <a:tr h="282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МОУ ДОД ДЮСШ г. Заозерск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31602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2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ГБУДО "МО ДЮСШ»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0572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3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МБОУДОД г. Мурманска ДЮСШ № 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3943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 ДО г. Мурманска ДЮСШ № 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011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 ДО г. Мурманска ДЮСШ № 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30686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МБОУДОД г. Мурманска ДЮСШ № 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19655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МБУДО СДЮСШОР № 3г. Мурманск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30227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МБУДО СДЮСШОР № 4г. Мурманск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19197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1590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МБУДО СДЮСШОР № 12г. Мурманск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2568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1590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МБУДО ДЮСШ № 3 г. Североморск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594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МБОУ ДО ДЮСШ г. Гаджиево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211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12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МБУДО ДЮСШ Печенгского района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548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13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МАОУДОД ДЮСШ г. Полярные Зори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8853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14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МБОУДО ДЮСШ г. Снежногорска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  <a:tr h="23737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МАУДО СДЮСШОР г. Кандалакша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1998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fld id="{0B0C5A97-B7B2-45BB-B32F-F03FF2D861BE}" type="slidenum">
              <a:rPr lang="ru-RU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buFontTx/>
                <a:buNone/>
              </a:pPr>
              <a:t>6</a:t>
            </a:fld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490499"/>
              </p:ext>
            </p:extLst>
          </p:nvPr>
        </p:nvGraphicFramePr>
        <p:xfrm>
          <a:off x="827088" y="1052513"/>
          <a:ext cx="7489825" cy="55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Скругленный прямоугольник 4"/>
          <p:cNvSpPr/>
          <p:nvPr/>
        </p:nvSpPr>
        <p:spPr bwMode="auto">
          <a:xfrm>
            <a:off x="323528" y="140952"/>
            <a:ext cx="6984776" cy="7706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ru-RU" sz="2000" b="1" dirty="0" smtClean="0"/>
          </a:p>
          <a:p>
            <a:pPr eaLnBrk="1" hangingPunct="1"/>
            <a:r>
              <a:rPr lang="ru-RU" sz="1800" cap="all" dirty="0" smtClean="0">
                <a:latin typeface="Arial" panose="020B0604020202020204" pitchFamily="34" charset="0"/>
              </a:rPr>
              <a:t>Динамика </a:t>
            </a:r>
            <a:r>
              <a:rPr lang="ru-RU" sz="1800" cap="all" dirty="0">
                <a:latin typeface="Arial" panose="020B0604020202020204" pitchFamily="34" charset="0"/>
              </a:rPr>
              <a:t>численности спортсменов </a:t>
            </a:r>
            <a:endParaRPr lang="ru-RU" sz="1800" cap="all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ru-RU" sz="1800" cap="all" dirty="0" smtClean="0">
                <a:latin typeface="Arial" panose="020B0604020202020204" pitchFamily="34" charset="0"/>
              </a:rPr>
              <a:t>прошедших </a:t>
            </a:r>
            <a:r>
              <a:rPr lang="ru-RU" sz="1800" cap="all" dirty="0">
                <a:latin typeface="Arial" panose="020B0604020202020204" pitchFamily="34" charset="0"/>
              </a:rPr>
              <a:t>медицинское обследование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fld id="{E3FC6108-595F-4BF9-9661-0ECA647A159C}" type="slidenum">
              <a:rPr lang="ru-RU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buFontTx/>
                <a:buNone/>
              </a:pPr>
              <a:t>7</a:t>
            </a:fld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678485"/>
              </p:ext>
            </p:extLst>
          </p:nvPr>
        </p:nvGraphicFramePr>
        <p:xfrm>
          <a:off x="-129728" y="1031528"/>
          <a:ext cx="9404350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Скругленный прямоугольник 2"/>
          <p:cNvSpPr/>
          <p:nvPr/>
        </p:nvSpPr>
        <p:spPr bwMode="auto">
          <a:xfrm>
            <a:off x="899592" y="5954876"/>
            <a:ext cx="7560840" cy="611024"/>
          </a:xfrm>
          <a:prstGeom prst="round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Муниципалитеты с отсутствием финансирования на медицинское обеспечение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 2015 и 2016 годах: </a:t>
            </a:r>
            <a:r>
              <a:rPr lang="ru-RU" sz="1600" dirty="0" smtClean="0">
                <a:latin typeface="Arial" charset="0"/>
              </a:rPr>
              <a:t>Кольский район, Печенгский район, ЗАТО Заозерск.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323528" y="69056"/>
            <a:ext cx="698477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ru-RU" sz="2000" dirty="0" smtClean="0"/>
          </a:p>
          <a:p>
            <a:pPr eaLnBrk="1" hangingPunct="1"/>
            <a:r>
              <a:rPr lang="ru-RU" sz="1800" cap="all" dirty="0" smtClean="0">
                <a:latin typeface="Arial" panose="020B0604020202020204" pitchFamily="34" charset="0"/>
              </a:rPr>
              <a:t>Финансовые </a:t>
            </a:r>
            <a:r>
              <a:rPr lang="ru-RU" sz="1800" cap="all" dirty="0">
                <a:latin typeface="Arial" panose="020B0604020202020204" pitchFamily="34" charset="0"/>
              </a:rPr>
              <a:t>затраты на медицинское обеспечение </a:t>
            </a:r>
            <a:endParaRPr lang="ru-RU" sz="1800" cap="all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ru-RU" sz="1800" cap="all" dirty="0" smtClean="0">
                <a:latin typeface="Arial" panose="020B0604020202020204" pitchFamily="34" charset="0"/>
              </a:rPr>
              <a:t>в </a:t>
            </a:r>
            <a:r>
              <a:rPr lang="ru-RU" sz="1800" cap="all" dirty="0">
                <a:latin typeface="Arial" panose="020B0604020202020204" pitchFamily="34" charset="0"/>
              </a:rPr>
              <a:t>разрезе муниципальных образований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 bwMode="auto">
          <a:xfrm>
            <a:off x="323528" y="138113"/>
            <a:ext cx="698477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cap="all" dirty="0" smtClean="0">
                <a:latin typeface="Arial" panose="020B0604020202020204" pitchFamily="34" charset="0"/>
              </a:rPr>
              <a:t>Муниципальные образования </a:t>
            </a:r>
            <a:r>
              <a:rPr kumimoji="0" lang="ru-RU" sz="1800" i="0" u="none" strike="noStrike" cap="all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Мурманской области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all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учреждения которых не заключили договоры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all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медицинское обслуживание</a:t>
            </a:r>
          </a:p>
        </p:txBody>
      </p:sp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361681"/>
              </p:ext>
            </p:extLst>
          </p:nvPr>
        </p:nvGraphicFramePr>
        <p:xfrm>
          <a:off x="479425" y="2060848"/>
          <a:ext cx="82296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437"/>
                <a:gridCol w="3564841"/>
                <a:gridCol w="2054009"/>
                <a:gridCol w="2052313"/>
              </a:tblGrid>
              <a:tr h="2848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№ п/п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</a:rPr>
                        <a:t>Наименование </a:t>
                      </a:r>
                      <a:r>
                        <a:rPr lang="ru-RU" sz="1600" b="0" kern="1200" dirty="0" smtClean="0">
                          <a:effectLst/>
                        </a:rPr>
                        <a:t>муниципального образования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</a:rPr>
                        <a:t>Образование</a:t>
                      </a:r>
                      <a:endParaRPr lang="ru-RU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Спорт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г. Заозерск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г. Мурманск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21590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г. Североморск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г. Гаджиево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Печенгский район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г. Полярные Зори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г. Снежногорск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  <a:tr h="284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20955" fontAlgn="base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г. </a:t>
                      </a:r>
                      <a:r>
                        <a:rPr lang="ru-RU" sz="1600" kern="1200" dirty="0" smtClean="0">
                          <a:effectLst/>
                        </a:rPr>
                        <a:t>Кандалакша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</a:tr>
            </a:tbl>
          </a:graphicData>
        </a:graphic>
      </p:graphicFrame>
      <p:sp>
        <p:nvSpPr>
          <p:cNvPr id="5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1319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fld id="{81681AAE-9076-41F1-BB28-C8F7EA251C6A}" type="slidenum">
              <a:rPr lang="ru-RU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ctr">
                <a:buFontTx/>
                <a:buNone/>
              </a:pPr>
              <a:t>9</a:t>
            </a:fld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287825"/>
              </p:ext>
            </p:extLst>
          </p:nvPr>
        </p:nvGraphicFramePr>
        <p:xfrm>
          <a:off x="467544" y="1268760"/>
          <a:ext cx="8135937" cy="504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Скругленный прямоугольник 3"/>
          <p:cNvSpPr/>
          <p:nvPr/>
        </p:nvSpPr>
        <p:spPr bwMode="auto">
          <a:xfrm>
            <a:off x="971600" y="138113"/>
            <a:ext cx="576064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 smtClean="0">
                <a:latin typeface="Arial" charset="0"/>
              </a:rPr>
              <a:t>РАСХОДЫ НА МЕДИЦИНСКОЕ ОБЕСПЕЧЕНИЕ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рабочая группа">
  <a:themeElements>
    <a:clrScheme name="Другая 2">
      <a:dk1>
        <a:srgbClr val="000000"/>
      </a:dk1>
      <a:lt1>
        <a:sysClr val="window" lastClr="FFFFFF"/>
      </a:lt1>
      <a:dk2>
        <a:srgbClr val="D4E1ED"/>
      </a:dk2>
      <a:lt2>
        <a:srgbClr val="FBE1A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D4E1ED"/>
      </a:accent6>
      <a:hlink>
        <a:srgbClr val="F7B615"/>
      </a:hlink>
      <a:folHlink>
        <a:srgbClr val="704404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рабочая группа</Template>
  <TotalTime>2167</TotalTime>
  <Words>488</Words>
  <Application>Microsoft Office PowerPoint</Application>
  <PresentationFormat>Экран (4:3)</PresentationFormat>
  <Paragraphs>207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 Unicode MS</vt:lpstr>
      <vt:lpstr>Arial</vt:lpstr>
      <vt:lpstr>Calibri</vt:lpstr>
      <vt:lpstr>Century Gothic</vt:lpstr>
      <vt:lpstr>Symbol</vt:lpstr>
      <vt:lpstr>Times New Roman</vt:lpstr>
      <vt:lpstr>1 рабочая группа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Богданов В.В.</cp:lastModifiedBy>
  <cp:revision>209</cp:revision>
  <cp:lastPrinted>2015-11-02T13:01:26Z</cp:lastPrinted>
  <dcterms:created xsi:type="dcterms:W3CDTF">2014-10-19T20:00:54Z</dcterms:created>
  <dcterms:modified xsi:type="dcterms:W3CDTF">2016-02-15T07:36:26Z</dcterms:modified>
</cp:coreProperties>
</file>